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sldIdLst>
    <p:sldId id="256" r:id="rId5"/>
    <p:sldId id="295" r:id="rId6"/>
    <p:sldId id="291" r:id="rId7"/>
    <p:sldId id="292" r:id="rId8"/>
    <p:sldId id="259" r:id="rId9"/>
    <p:sldId id="260" r:id="rId10"/>
    <p:sldId id="261" r:id="rId11"/>
    <p:sldId id="266" r:id="rId12"/>
    <p:sldId id="262" r:id="rId13"/>
    <p:sldId id="263" r:id="rId14"/>
    <p:sldId id="264" r:id="rId15"/>
    <p:sldId id="293" r:id="rId16"/>
    <p:sldId id="280" r:id="rId17"/>
    <p:sldId id="281" r:id="rId18"/>
    <p:sldId id="282" r:id="rId19"/>
    <p:sldId id="294" r:id="rId20"/>
    <p:sldId id="284" r:id="rId21"/>
    <p:sldId id="265" r:id="rId22"/>
    <p:sldId id="267" r:id="rId23"/>
    <p:sldId id="268" r:id="rId24"/>
    <p:sldId id="269" r:id="rId25"/>
    <p:sldId id="271" r:id="rId26"/>
    <p:sldId id="273" r:id="rId27"/>
    <p:sldId id="272" r:id="rId28"/>
    <p:sldId id="274" r:id="rId29"/>
    <p:sldId id="275" r:id="rId30"/>
    <p:sldId id="276" r:id="rId31"/>
    <p:sldId id="277" r:id="rId32"/>
    <p:sldId id="278" r:id="rId33"/>
    <p:sldId id="285" r:id="rId34"/>
    <p:sldId id="286" r:id="rId35"/>
    <p:sldId id="288" r:id="rId36"/>
    <p:sldId id="287" r:id="rId37"/>
    <p:sldId id="289" r:id="rId38"/>
    <p:sldId id="29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5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lawrences/GlobalAINightBucharest/master/data/cs-test.csv" TargetMode="External"/><Relationship Id="rId7" Type="http://schemas.openxmlformats.org/officeDocument/2006/relationships/hyperlink" Target="https://docs.microsoft.com/en-us/python/api/overview/azure/ml/intro?view=azure-ml-py" TargetMode="External"/><Relationship Id="rId2" Type="http://schemas.openxmlformats.org/officeDocument/2006/relationships/hyperlink" Target="https://raw.githubusercontent.com/dlawrences/GlobalAINightBucharest/master/data/cs-training.cs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park.apache.org/docs/latest/api/python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dlawrences/GlobalAINightBucharest/blob/master/notebooks/Global%20AI%20Night%20-%20Credit%20Scoring.py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databricks.com/product/databricks-delt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Core Concepts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 dirty="0"/>
              <a:t>Azure ML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©2019 Softelligence. All rights reserved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2598292" y="3190603"/>
            <a:ext cx="6995416" cy="4767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B0F0"/>
                </a:solidFill>
              </a:rPr>
              <a:t>Setup: </a:t>
            </a:r>
            <a:r>
              <a:rPr lang="en-US" dirty="0" smtClean="0"/>
              <a:t>https://aka.ms/ai-night-bucharest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76" y="1826626"/>
            <a:ext cx="1375649" cy="13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9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optimal model.</a:t>
            </a: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Credit Scoring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credit score is influenced by the following </a:t>
            </a:r>
            <a:r>
              <a:rPr lang="en-US" sz="1600" dirty="0" smtClean="0"/>
              <a:t>categories: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 of </a:t>
            </a:r>
            <a:r>
              <a:rPr lang="en-US" sz="1600" dirty="0" smtClean="0"/>
              <a:t>credit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 dirty="0"/>
              <a:t>Let’s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6648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https://raw.githubusercontent.com/dlawrences/GlobalAINightBucharest/master/data/cs-training.csv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https://raw.githubusercontent.com/dlawrences/GlobalAINightBucharest/master/data/cs-test.csv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hlinkClick r:id="rId4"/>
                        </a:rPr>
                        <a:t>https://github.com/dlawrences/GlobalAINightBucharest/blob/master/notebooks/Global%20AI%20Night%20-%20Credit%20Scoring.py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to import the notebook in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6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7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for attending!</a:t>
            </a:r>
          </a:p>
          <a:p>
            <a:r>
              <a:rPr lang="en-US" sz="1600" dirty="0"/>
              <a:t>Reach out to me:</a:t>
            </a:r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 dirty="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 dirty="0"/>
          </a:p>
          <a:p>
            <a:pPr marL="0" indent="0" algn="just">
              <a:buNone/>
            </a:pPr>
            <a:r>
              <a:rPr lang="en-US" sz="1600" dirty="0"/>
              <a:t>Limitations:</a:t>
            </a:r>
          </a:p>
          <a:p>
            <a:pPr marL="0" indent="0" algn="just">
              <a:buNone/>
            </a:pPr>
            <a:endParaRPr lang="en-US" sz="1600" dirty="0"/>
          </a:p>
          <a:p>
            <a:pPr algn="just"/>
            <a:r>
              <a:rPr lang="en-US" sz="1600" dirty="0"/>
              <a:t>Although credit scoring ranks a borrower's credit riskiness, it </a:t>
            </a:r>
            <a:r>
              <a:rPr lang="en-US" sz="1600" b="1" dirty="0"/>
              <a:t>does not provide</a:t>
            </a:r>
            <a:r>
              <a:rPr lang="en-US" sz="1600" dirty="0"/>
              <a:t> an estimate of a borrower's </a:t>
            </a:r>
            <a:r>
              <a:rPr lang="en-US" sz="1600" b="1" dirty="0"/>
              <a:t>default probability</a:t>
            </a:r>
            <a:r>
              <a:rPr lang="en-US" sz="1600" dirty="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 smtClean="0"/>
              <a:t>Credit Scoring models don’t usually take into account other information about the individuals (e.g. demographics) or about the context which could very well influence the probability of default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668</TotalTime>
  <Words>2107</Words>
  <Application>Microsoft Office PowerPoint</Application>
  <PresentationFormat>Widescreen</PresentationFormat>
  <Paragraphs>413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PowerPoint Presentation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Laurentiu Diaconu</cp:lastModifiedBy>
  <cp:revision>27</cp:revision>
  <dcterms:created xsi:type="dcterms:W3CDTF">2019-09-03T09:17:02Z</dcterms:created>
  <dcterms:modified xsi:type="dcterms:W3CDTF">2019-09-05T13:36:02Z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